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B2D53-778D-44FF-A12B-A677F0014763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F1B3C-4947-4DD3-A2CA-61570D25D73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F1B3C-4947-4DD3-A2CA-61570D25D73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98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192B81-E066-4883-9EF7-CD6F1445457C}" type="datetimeFigureOut">
              <a:rPr lang="cs-CZ" smtClean="0"/>
              <a:pPr/>
              <a:t>21.11.2016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42633E-63C1-498A-9FFA-6A6E6DD7A0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atym.com/taf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ujte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hyperlink" Target="http://www.tv-mi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4437113"/>
            <a:ext cx="8458200" cy="16386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heslo: </a:t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b="1" dirty="0" smtClean="0"/>
              <a:t>Omnia ad </a:t>
            </a:r>
            <a:r>
              <a:rPr lang="cs-CZ" b="1" dirty="0" err="1" smtClean="0"/>
              <a:t>Bonum</a:t>
            </a:r>
            <a:r>
              <a:rPr lang="cs-CZ" b="1" dirty="0" smtClean="0"/>
              <a:t> </a:t>
            </a:r>
            <a:r>
              <a:rPr lang="cs-CZ" b="1" dirty="0" err="1" smtClean="0"/>
              <a:t>adhibere</a:t>
            </a:r>
            <a:r>
              <a:rPr lang="cs-CZ" dirty="0" smtClean="0"/>
              <a:t>“ </a:t>
            </a:r>
            <a:br>
              <a:rPr lang="cs-CZ" dirty="0" smtClean="0"/>
            </a:br>
            <a:r>
              <a:rPr lang="cs-CZ" dirty="0" smtClean="0"/>
              <a:t>(všechno využít k Dobrému).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764704"/>
            <a:ext cx="8458200" cy="3312368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FATYM = FARNÍ TÝM</a:t>
            </a:r>
          </a:p>
          <a:p>
            <a:r>
              <a:rPr lang="cs-CZ" dirty="0" smtClean="0"/>
              <a:t>Vznikl v roce 1996, sídlí ve Vranově nad Dyjí.</a:t>
            </a:r>
          </a:p>
          <a:p>
            <a:r>
              <a:rPr lang="cs-CZ" dirty="0" smtClean="0"/>
              <a:t>Mezi jednu ze zásad </a:t>
            </a:r>
            <a:r>
              <a:rPr lang="cs-CZ" dirty="0" err="1" smtClean="0"/>
              <a:t>FATYMu</a:t>
            </a:r>
            <a:r>
              <a:rPr lang="cs-CZ" dirty="0" smtClean="0"/>
              <a:t> patří i to, že se věnuje tomu, co se zdá dobré a opomíjené, ale čemu není v Církvi věnovaná přiměřená pozornost. Hledá nové cesty k evangelizaci.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0" descr="fatym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2240" y="620688"/>
            <a:ext cx="18722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jestr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Jejda strejda. </a:t>
            </a:r>
          </a:p>
          <a:p>
            <a:r>
              <a:rPr lang="cs-CZ" dirty="0" smtClean="0"/>
              <a:t>Jak evangelizovat sídliště tichou radostí?</a:t>
            </a:r>
          </a:p>
          <a:p>
            <a:r>
              <a:rPr lang="cs-CZ" dirty="0" smtClean="0"/>
              <a:t>Model, jak evangelizovat sídliště za 40 let.</a:t>
            </a:r>
            <a:endParaRPr lang="cs-CZ" dirty="0"/>
          </a:p>
        </p:txBody>
      </p:sp>
      <p:sp>
        <p:nvSpPr>
          <p:cNvPr id="48130" name="AutoShape 2" descr="Výsledek obrázku pro sídlišt&amp;ecaron; prosim&amp;ecaron;&amp;rcaron;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2" name="AutoShape 4" descr="Výsledek obrázku pro sídlišt&amp;ecaron; prosim&amp;ecaron;&amp;rcaron;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4" name="AutoShape 6" descr="Výsledek obrázku pro sídlišt&amp;ecaron; prosim&amp;ecaron;&amp;rcaron;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6" name="AutoShape 8" descr="Výsledek obrázku pro sídlišt&amp;ecaron; ústí nad lab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8" name="AutoShape 10" descr="Výsledek obrázku pro panelá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40" name="AutoShape 12" descr="Výsledek obrázku pro panelá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42" name="AutoShape 14" descr="Výsledek obrázku pro panelá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8144" name="Picture 16" descr="http://fatym.com/storage/201409301637_Barand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744416" cy="2808312"/>
          </a:xfrm>
          <a:prstGeom prst="rect">
            <a:avLst/>
          </a:prstGeom>
          <a:noFill/>
        </p:spPr>
      </p:pic>
      <p:pic>
        <p:nvPicPr>
          <p:cNvPr id="48146" name="Picture 18" descr="http://fatym.com/storage/201409301638_Barando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3770784" cy="282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Pastorace povolání - </a:t>
            </a:r>
            <a:r>
              <a:rPr lang="cs-CZ" dirty="0" err="1" smtClean="0"/>
              <a:t>Soluňáci</a:t>
            </a:r>
            <a:r>
              <a:rPr lang="cs-CZ" dirty="0" smtClean="0"/>
              <a:t>, </a:t>
            </a:r>
            <a:r>
              <a:rPr lang="cs-CZ" dirty="0" err="1" smtClean="0"/>
              <a:t>marianky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Skupinky kluků a holek</a:t>
            </a:r>
          </a:p>
          <a:p>
            <a:r>
              <a:rPr lang="cs-CZ" sz="2800" dirty="0" smtClean="0"/>
              <a:t>Duchovní formace</a:t>
            </a:r>
            <a:endParaRPr lang="cs-CZ" sz="2800" dirty="0"/>
          </a:p>
        </p:txBody>
      </p:sp>
      <p:pic>
        <p:nvPicPr>
          <p:cNvPr id="52226" name="Picture 2" descr="http://www.fatym.com/storage/200907072042_Mariank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619500" cy="2714626"/>
          </a:xfrm>
          <a:prstGeom prst="rect">
            <a:avLst/>
          </a:prstGeom>
          <a:noFill/>
        </p:spPr>
      </p:pic>
      <p:pic>
        <p:nvPicPr>
          <p:cNvPr id="52228" name="Picture 4" descr="Velehrad 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672408" cy="2754306"/>
          </a:xfrm>
          <a:prstGeom prst="rect">
            <a:avLst/>
          </a:prstGeom>
          <a:noFill/>
        </p:spPr>
      </p:pic>
      <p:pic>
        <p:nvPicPr>
          <p:cNvPr id="52230" name="Picture 6" descr="Adventní setkání -  skupinov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37112"/>
            <a:ext cx="2592288" cy="1958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a mládež ve farnosti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Ve farnostech </a:t>
            </a:r>
            <a:r>
              <a:rPr lang="cs-CZ" sz="2800" dirty="0" err="1" smtClean="0"/>
              <a:t>FATYMu</a:t>
            </a:r>
            <a:r>
              <a:rPr lang="cs-CZ" sz="2800" dirty="0" smtClean="0"/>
              <a:t> se věnujeme dětem před mší svatou, kdy mohou přicházet na faru a hrát hry, vyrábět či se připravovat na mši svatou a svátosti…</a:t>
            </a:r>
            <a:endParaRPr lang="cs-CZ" sz="2800" dirty="0"/>
          </a:p>
        </p:txBody>
      </p:sp>
      <p:pic>
        <p:nvPicPr>
          <p:cNvPr id="51204" name="Picture 4" descr="http://www.fatym.com/storage/201311292000_2013-11-29-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733800" cy="2800351"/>
          </a:xfrm>
          <a:prstGeom prst="rect">
            <a:avLst/>
          </a:prstGeom>
          <a:noFill/>
        </p:spPr>
      </p:pic>
      <p:pic>
        <p:nvPicPr>
          <p:cNvPr id="51206" name="Picture 6" descr="Šumná 6. 10. 2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4828"/>
            <a:ext cx="3764657" cy="282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Evangelizační hesla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Jedním ze zajímavých nápadů jsou i </a:t>
            </a:r>
            <a:r>
              <a:rPr lang="cs-CZ" sz="2000" dirty="0" err="1" smtClean="0"/>
              <a:t>FATYMská</a:t>
            </a:r>
            <a:r>
              <a:rPr lang="cs-CZ" sz="2000" dirty="0" smtClean="0"/>
              <a:t> hesla, která jsou stále doplňována o další, a díky nimž si mnozí snadno osvojí pravdy víry </a:t>
            </a:r>
            <a:br>
              <a:rPr lang="cs-CZ" sz="2000" dirty="0" smtClean="0"/>
            </a:br>
            <a:r>
              <a:rPr lang="cs-CZ" sz="2000" dirty="0" smtClean="0"/>
              <a:t>a základní životní postoje v křesťanském duchu. Vydali jsme je i jako samolepky s obrázky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Více najdete </a:t>
            </a:r>
            <a:r>
              <a:rPr lang="cs-CZ" sz="2000"/>
              <a:t>na </a:t>
            </a:r>
            <a:r>
              <a:rPr lang="cs-CZ" sz="2000" smtClean="0"/>
              <a:t>www.fatym.com.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JEŽÍŠ UČÍ, JAK MÁM ŽÍT: </a:t>
            </a:r>
            <a:br>
              <a:rPr lang="cs-CZ" dirty="0" smtClean="0"/>
            </a:br>
            <a:r>
              <a:rPr lang="cs-CZ" dirty="0" smtClean="0"/>
              <a:t>MILOSRDNÝ K DRUHÝM BÝT.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POMOZ DUŠÍM DO NEBE, </a:t>
            </a:r>
            <a:br>
              <a:rPr lang="cs-CZ" dirty="0" smtClean="0"/>
            </a:br>
            <a:r>
              <a:rPr lang="cs-CZ" dirty="0" smtClean="0"/>
              <a:t>BUDOU PROSIT ZA TEBE.</a:t>
            </a:r>
          </a:p>
          <a:p>
            <a:endParaRPr lang="cs-CZ" dirty="0"/>
          </a:p>
        </p:txBody>
      </p:sp>
      <p:pic>
        <p:nvPicPr>
          <p:cNvPr id="49154" name="Picture 2" descr="samolepky s hes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2976"/>
            <a:ext cx="2411283" cy="335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Evangelizace ve školách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Snažíme se vytvářet velmi dobré vztahy s vedením škol, s učiteli i žáky. Do škol přicházíme na výuku náboženství, ale i s programy o Bibli v souvislosti se soutěží Bible a my nebo s různými křesťanskými vstupy do škol, které má výborně zpracované Katechetické centrum našeho brněnského biskupství.</a:t>
            </a:r>
            <a:endParaRPr lang="cs-CZ" sz="2000" dirty="0"/>
          </a:p>
        </p:txBody>
      </p:sp>
      <p:pic>
        <p:nvPicPr>
          <p:cNvPr id="53250" name="Picture 2" descr="Bible a my 2015 - okresní k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514" y="3429000"/>
            <a:ext cx="3549152" cy="2664296"/>
          </a:xfrm>
          <a:prstGeom prst="rect">
            <a:avLst/>
          </a:prstGeom>
          <a:noFill/>
        </p:spPr>
      </p:pic>
      <p:pic>
        <p:nvPicPr>
          <p:cNvPr id="53252" name="Picture 4" descr="http://www.fatym.com/storage/201310161952_Bible%20a%20my%202010%2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Evangelizační tábory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Během letních prázdnin pořádáme zhruba 14 - 17dětských táborů. Děti prožívají týdenní turnusy na našich farách nebo na poutním místě v Hlubokých </a:t>
            </a:r>
            <a:r>
              <a:rPr lang="cs-CZ" sz="2000" dirty="0" err="1" smtClean="0"/>
              <a:t>Mašůvkách</a:t>
            </a:r>
            <a:r>
              <a:rPr lang="cs-CZ" sz="2000" dirty="0" smtClean="0"/>
              <a:t>. Společně se modlíme, každý den máme mši svatou, někdy bývá duchovní slůvko, rozhovor s knězem. Učíme se křesťanské písně, děti zpívají žalmy, připravujeme se ke svátostem a tábory mají výborné ohlasy…</a:t>
            </a:r>
            <a:endParaRPr lang="cs-CZ" sz="2000" dirty="0"/>
          </a:p>
        </p:txBody>
      </p:sp>
      <p:pic>
        <p:nvPicPr>
          <p:cNvPr id="54274" name="Picture 2" descr="Mrazík II. 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810000" cy="2476501"/>
          </a:xfrm>
          <a:prstGeom prst="rect">
            <a:avLst/>
          </a:prstGeom>
          <a:noFill/>
        </p:spPr>
      </p:pic>
      <p:pic>
        <p:nvPicPr>
          <p:cNvPr id="54276" name="Picture 4" descr="Mrazík II. 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8100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</a:t>
            </a:r>
            <a:r>
              <a:rPr lang="cs-CZ" dirty="0" err="1" smtClean="0"/>
              <a:t>fatym.com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© - symbol copyright najdete na našich materiálech i webech přeškrtnutý – to znamená, že veškeré matriály, které FATYM zpracovává a vydává, jsou určeny k volnému šíření a k evangelizaci, vždyť právě o to nám hlavně jde. </a:t>
            </a:r>
          </a:p>
          <a:p>
            <a:r>
              <a:rPr lang="cs-CZ" smtClean="0"/>
              <a:t>Zkušenosti rádi předáme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Zakladatelé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908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Zakládajícími členy </a:t>
            </a:r>
            <a:r>
              <a:rPr lang="cs-CZ" sz="2000" dirty="0" err="1" smtClean="0"/>
              <a:t>FATYMu</a:t>
            </a:r>
            <a:r>
              <a:rPr lang="cs-CZ" sz="2000" dirty="0" smtClean="0"/>
              <a:t> jsou P. Pavel Zahradníček, který tuto myšlenku přijal a nadchl pro ni P. Marka </a:t>
            </a:r>
            <a:r>
              <a:rPr lang="cs-CZ" sz="2000" dirty="0" err="1" smtClean="0"/>
              <a:t>Dundu</a:t>
            </a:r>
            <a:r>
              <a:rPr lang="cs-CZ" sz="2000" dirty="0" smtClean="0"/>
              <a:t> a společně si ke spolupráci vybrali tehdejšího jáhna, dnes již kněze a emeritního </a:t>
            </a:r>
            <a:r>
              <a:rPr lang="cs-CZ" sz="2000" dirty="0" err="1" smtClean="0"/>
              <a:t>viceděkana</a:t>
            </a:r>
            <a:r>
              <a:rPr lang="cs-CZ" sz="2000" dirty="0" smtClean="0"/>
              <a:t> - P. Milana Plíška. Už od počátku do farního týmu patří i laičtí spolupracovníci, kteří se časem obměňují.</a:t>
            </a:r>
            <a:endParaRPr lang="cs-CZ" sz="2000" dirty="0"/>
          </a:p>
        </p:txBody>
      </p:sp>
      <p:pic>
        <p:nvPicPr>
          <p:cNvPr id="1026" name="Picture 2" descr="otec Pavel Zahradní&amp;ccaron;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664296" cy="2012482"/>
          </a:xfrm>
          <a:prstGeom prst="rect">
            <a:avLst/>
          </a:prstGeom>
          <a:noFill/>
        </p:spPr>
      </p:pic>
      <p:pic>
        <p:nvPicPr>
          <p:cNvPr id="1028" name="Picture 4" descr="Superden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2688297" cy="2016224"/>
          </a:xfrm>
          <a:prstGeom prst="rect">
            <a:avLst/>
          </a:prstGeom>
          <a:noFill/>
        </p:spPr>
      </p:pic>
      <p:pic>
        <p:nvPicPr>
          <p:cNvPr id="1032" name="Picture 8" descr="Adventní setkání - o. Mar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89040"/>
            <a:ext cx="266925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EVANGELIZACE VE FARNOSTECH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6806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 smtClean="0"/>
              <a:t>Čtyřikrát ročně vydáváme zpravodaj, který je osobně předáván do všech domácností </a:t>
            </a:r>
            <a:br>
              <a:rPr lang="cs-CZ" sz="2400" dirty="0" smtClean="0"/>
            </a:br>
            <a:r>
              <a:rPr lang="cs-CZ" sz="2400" dirty="0" smtClean="0"/>
              <a:t>v oblasti </a:t>
            </a:r>
            <a:r>
              <a:rPr lang="cs-CZ" sz="2400" dirty="0" err="1" smtClean="0"/>
              <a:t>FATYMu</a:t>
            </a:r>
            <a:r>
              <a:rPr lang="cs-CZ" sz="2400" dirty="0" smtClean="0"/>
              <a:t> (vánoční, velikonoční, prázdninový a dušičkový).</a:t>
            </a:r>
          </a:p>
          <a:p>
            <a:r>
              <a:rPr lang="cs-CZ" sz="2400" dirty="0" smtClean="0"/>
              <a:t>Pro vydávání zpravodaje si FATYM pořídil starší tiskařský stroj, nyní jich vlastní několik </a:t>
            </a:r>
            <a:br>
              <a:rPr lang="cs-CZ" sz="2400" dirty="0" smtClean="0"/>
            </a:br>
            <a:r>
              <a:rPr lang="cs-CZ" sz="2400" dirty="0" smtClean="0"/>
              <a:t>a užívá je k tištění brožurek, kterých vydal ve svém </a:t>
            </a:r>
            <a:r>
              <a:rPr lang="cs-CZ" sz="2400" dirty="0" smtClean="0">
                <a:solidFill>
                  <a:srgbClr val="0070C0"/>
                </a:solidFill>
                <a:hlinkClick r:id="rId2"/>
              </a:rPr>
              <a:t>tiskovém apoštolátu A.M.I.M.S.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již více než 100 titulů, o které je velký zájem. Jsou šířeny pouze za výrobní cenu, tzn. do 20 Kč, </a:t>
            </a:r>
            <a:br>
              <a:rPr lang="cs-CZ" sz="2400" dirty="0" smtClean="0"/>
            </a:br>
            <a:r>
              <a:rPr lang="cs-CZ" sz="2400" dirty="0" smtClean="0"/>
              <a:t>a často i rozdávány zdarma těm, kteří by si je za peníze nepořídili, ale rádi si je přečtou. </a:t>
            </a:r>
            <a:endParaRPr lang="cs-CZ" sz="2400" dirty="0"/>
          </a:p>
        </p:txBody>
      </p:sp>
      <p:pic>
        <p:nvPicPr>
          <p:cNvPr id="15362" name="Picture 2" descr="http://www.fatym.com/storage/200907311936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3619500" cy="2714626"/>
          </a:xfrm>
          <a:prstGeom prst="rect">
            <a:avLst/>
          </a:prstGeom>
          <a:noFill/>
        </p:spPr>
      </p:pic>
      <p:pic>
        <p:nvPicPr>
          <p:cNvPr id="15364" name="Picture 4" descr="http://www.fatym.com/storage/200910122129_PA121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38100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EVANGELIZACE NAD RÁMEC FARNOSTÍ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 souvislosti s tiskovým apoštolátem se věnujeme </a:t>
            </a:r>
            <a:br>
              <a:rPr lang="cs-CZ" sz="2800" dirty="0" smtClean="0"/>
            </a:br>
            <a:r>
              <a:rPr lang="cs-CZ" sz="2800" dirty="0" smtClean="0"/>
              <a:t>i vydávání časopisu Milujte se!, který vychází od roku 2007. Všechna dosud vydaná čísla můžete nalézt na </a:t>
            </a:r>
            <a:r>
              <a:rPr lang="cs-CZ" sz="2800" dirty="0" smtClean="0">
                <a:hlinkClick r:id="rId3"/>
              </a:rPr>
              <a:t>www.milujte.se</a:t>
            </a:r>
            <a:r>
              <a:rPr lang="cs-CZ" sz="2800" dirty="0" smtClean="0"/>
              <a:t>. Vychází v nákladu přes 50 000.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8434" name="Picture 2" descr="Kongres katechet&amp;uring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Media – internetová televize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 tiskovým apoštolátem A.M.I.M.S. souvisí i křesťanská internetová televize </a:t>
            </a:r>
            <a:r>
              <a:rPr lang="cs-CZ" sz="2000" dirty="0" smtClean="0">
                <a:hlinkClick r:id="rId2"/>
              </a:rPr>
              <a:t>TV-MIS </a:t>
            </a:r>
            <a:r>
              <a:rPr lang="cs-CZ" sz="2000" dirty="0" smtClean="0"/>
              <a:t>, kterou FATYM začal provozovat v roce 2005. Zájemci zde najdou mnoho materiálu pro zábavu i duchovní život a zvláště cenné jsou zde archivní audio a videozáznamy, které jsou snadno dostupné pro širokou veřejnost prostřednictvím internetu. </a:t>
            </a:r>
            <a:endParaRPr lang="cs-CZ" sz="2000" dirty="0"/>
          </a:p>
        </p:txBody>
      </p:sp>
      <p:sp>
        <p:nvSpPr>
          <p:cNvPr id="19458" name="AutoShape 2" descr="https://scontent-fra3-1.xx.fbcdn.net/v/t1.0-9/407661_549934898366304_950258900_n.jpg?oh=1c1f8e7b62427bba0707a9d8162455da&amp;oe=58C35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https://scontent-fra3-1.xx.fbcdn.net/v/t1.0-9/407661_549934898366304_950258900_n.jpg?oh=1c1f8e7b62427bba0707a9d8162455da&amp;oe=58C35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2" name="Picture 6" descr="Logo (&amp;ccaron;ást) TV-MI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1512168" cy="1152128"/>
          </a:xfrm>
          <a:prstGeom prst="rect">
            <a:avLst/>
          </a:prstGeom>
          <a:noFill/>
        </p:spPr>
      </p:pic>
      <p:sp>
        <p:nvSpPr>
          <p:cNvPr id="19464" name="AutoShape 8" descr="https://scontent-fra3-1.xx.fbcdn.net/v/t1.0-9/407661_549934898366304_950258900_n.jpg?oh=1c1f8e7b62427bba0707a9d8162455da&amp;oe=58C35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6" name="Picture 10" descr="s usmev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1527043" cy="1145283"/>
          </a:xfrm>
          <a:prstGeom prst="rect">
            <a:avLst/>
          </a:prstGeom>
          <a:noFill/>
        </p:spPr>
      </p:pic>
      <p:pic>
        <p:nvPicPr>
          <p:cNvPr id="19468" name="Picture 12" descr="http://www.fatym.com/storage/201111180911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501008"/>
            <a:ext cx="1547664" cy="1162636"/>
          </a:xfrm>
          <a:prstGeom prst="rect">
            <a:avLst/>
          </a:prstGeom>
          <a:noFill/>
        </p:spPr>
      </p:pic>
      <p:pic>
        <p:nvPicPr>
          <p:cNvPr id="19470" name="Picture 14" descr="http://www.fatym.com/storage/201112201556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501008"/>
            <a:ext cx="1607468" cy="1176600"/>
          </a:xfrm>
          <a:prstGeom prst="rect">
            <a:avLst/>
          </a:prstGeom>
          <a:noFill/>
        </p:spPr>
      </p:pic>
      <p:pic>
        <p:nvPicPr>
          <p:cNvPr id="19472" name="Picture 16" descr="http://www.fatym.com/storage/200907301553_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538884" cy="1152128"/>
          </a:xfrm>
          <a:prstGeom prst="rect">
            <a:avLst/>
          </a:prstGeom>
          <a:noFill/>
        </p:spPr>
      </p:pic>
      <p:pic>
        <p:nvPicPr>
          <p:cNvPr id="19474" name="Picture 18" descr="Tábor d&amp;ecaron;tí z Jeníkova 20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941168"/>
            <a:ext cx="1534856" cy="1152128"/>
          </a:xfrm>
          <a:prstGeom prst="rect">
            <a:avLst/>
          </a:prstGeom>
          <a:noFill/>
        </p:spPr>
      </p:pic>
      <p:pic>
        <p:nvPicPr>
          <p:cNvPr id="19476" name="Picture 20" descr="http://www.fatym.com/storage/201110122104_utery%2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941168"/>
            <a:ext cx="1512168" cy="1134126"/>
          </a:xfrm>
          <a:prstGeom prst="rect">
            <a:avLst/>
          </a:prstGeom>
          <a:noFill/>
        </p:spPr>
      </p:pic>
      <p:pic>
        <p:nvPicPr>
          <p:cNvPr id="19478" name="Picture 22" descr="Chaloupka Štítary 20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4941168"/>
            <a:ext cx="1534856" cy="1152128"/>
          </a:xfrm>
          <a:prstGeom prst="rect">
            <a:avLst/>
          </a:prstGeom>
          <a:noFill/>
        </p:spPr>
      </p:pic>
      <p:pic>
        <p:nvPicPr>
          <p:cNvPr id="19480" name="Picture 24" descr="http://www.fatym.com/storage/201111052032_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4114" y="4941168"/>
            <a:ext cx="1507265" cy="1130450"/>
          </a:xfrm>
          <a:prstGeom prst="rect">
            <a:avLst/>
          </a:prstGeom>
          <a:noFill/>
        </p:spPr>
      </p:pic>
      <p:pic>
        <p:nvPicPr>
          <p:cNvPr id="19482" name="Picture 26" descr="http://www.fatym.com/storage/201007251510_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4941168"/>
            <a:ext cx="1545365" cy="115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Poutě – pěší poutě, </a:t>
            </a:r>
            <a:r>
              <a:rPr lang="cs-CZ" dirty="0" err="1" smtClean="0"/>
              <a:t>cyklopoutě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 roce 2000 se vypravilo 6 poutníků na pěší pouť z Vranova nad Dyjí do Říma, mezi nimi byli i 3 členové </a:t>
            </a:r>
            <a:r>
              <a:rPr lang="cs-CZ" sz="1800" dirty="0" err="1" smtClean="0"/>
              <a:t>FATYMu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 smtClean="0"/>
              <a:t>To se stalo inspirací pro zahájení poutní tradice. Od roku 2001 se chodí </a:t>
            </a:r>
            <a:br>
              <a:rPr lang="cs-CZ" sz="1800" dirty="0" smtClean="0"/>
            </a:br>
            <a:r>
              <a:rPr lang="cs-CZ" sz="1800" dirty="0" smtClean="0"/>
              <a:t>z Vranova nad Dyjí pravidelně na pěší pouť na Velehrad . Pořádáme i jiné pěší poutě, např. květnovou pouť z Prahy do </a:t>
            </a:r>
            <a:r>
              <a:rPr lang="cs-CZ" sz="1800" dirty="0" err="1" smtClean="0"/>
              <a:t>Jeníkova</a:t>
            </a:r>
            <a:r>
              <a:rPr lang="cs-CZ" sz="1800" dirty="0" smtClean="0"/>
              <a:t>, pěší pouť mužů </a:t>
            </a:r>
            <a:br>
              <a:rPr lang="cs-CZ" sz="1800" dirty="0" smtClean="0"/>
            </a:br>
            <a:r>
              <a:rPr lang="cs-CZ" sz="1800" dirty="0" smtClean="0"/>
              <a:t>z Vranova nad Dyjí do </a:t>
            </a:r>
            <a:r>
              <a:rPr lang="cs-CZ" sz="1800" dirty="0" err="1" smtClean="0"/>
              <a:t>Jevišovic</a:t>
            </a:r>
            <a:r>
              <a:rPr lang="cs-CZ" sz="1800" dirty="0" smtClean="0"/>
              <a:t>, dívčí pěší pouť z Vranova nad Dyjí do Kostelního Vydří, pouť z Kobylí do </a:t>
            </a:r>
            <a:r>
              <a:rPr lang="cs-CZ" sz="1800" dirty="0" err="1" smtClean="0"/>
              <a:t>Žarošic</a:t>
            </a:r>
            <a:r>
              <a:rPr lang="cs-CZ" sz="1800" dirty="0" smtClean="0"/>
              <a:t> a další.</a:t>
            </a:r>
          </a:p>
          <a:p>
            <a:r>
              <a:rPr lang="cs-CZ" sz="1800" dirty="0" smtClean="0"/>
              <a:t>Každoročně též vyrážejí </a:t>
            </a:r>
            <a:r>
              <a:rPr lang="cs-CZ" sz="1800" dirty="0" err="1" smtClean="0"/>
              <a:t>cyklopoutníci</a:t>
            </a:r>
            <a:r>
              <a:rPr lang="cs-CZ" sz="1800" dirty="0" smtClean="0"/>
              <a:t> z jižní Moravy do severních Čech do pozapomenutého poutního místa - do </a:t>
            </a:r>
            <a:r>
              <a:rPr lang="cs-CZ" sz="1800" dirty="0" err="1" smtClean="0"/>
              <a:t>Jeníkova</a:t>
            </a:r>
            <a:r>
              <a:rPr lang="cs-CZ" sz="1800" dirty="0" smtClean="0"/>
              <a:t> – k Panně </a:t>
            </a:r>
            <a:r>
              <a:rPr lang="cs-CZ" sz="1800" dirty="0" err="1" smtClean="0"/>
              <a:t>Mari</a:t>
            </a:r>
            <a:r>
              <a:rPr lang="cs-CZ" sz="1800" dirty="0" smtClean="0"/>
              <a:t>, Matce Důvěry.</a:t>
            </a:r>
            <a:endParaRPr lang="cs-CZ" sz="1800" dirty="0"/>
          </a:p>
        </p:txBody>
      </p:sp>
      <p:pic>
        <p:nvPicPr>
          <p:cNvPr id="20484" name="Picture 4" descr="http://www.fatym.com/storage/20090625202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81128"/>
            <a:ext cx="2400266" cy="1800200"/>
          </a:xfrm>
          <a:prstGeom prst="rect">
            <a:avLst/>
          </a:prstGeom>
          <a:noFill/>
        </p:spPr>
      </p:pic>
      <p:pic>
        <p:nvPicPr>
          <p:cNvPr id="20486" name="Picture 6" descr="DPP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2496276" cy="1800200"/>
          </a:xfrm>
          <a:prstGeom prst="rect">
            <a:avLst/>
          </a:prstGeom>
          <a:noFill/>
        </p:spPr>
      </p:pic>
      <p:pic>
        <p:nvPicPr>
          <p:cNvPr id="20488" name="Picture 8" descr="kapli&amp;ccaron;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4562824"/>
            <a:ext cx="2376264" cy="179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Trvalá misie – adoptovaná farnost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roce 1999 si FATYM adoptoval nejmrtvější farnost v ČR – severočeský </a:t>
            </a:r>
            <a:r>
              <a:rPr lang="cs-CZ" sz="2000" dirty="0" err="1" smtClean="0"/>
              <a:t>Jeníkov</a:t>
            </a:r>
            <a:r>
              <a:rPr lang="cs-CZ" sz="2000" dirty="0" smtClean="0"/>
              <a:t> u </a:t>
            </a:r>
            <a:r>
              <a:rPr lang="cs-CZ" sz="2000" dirty="0" err="1" smtClean="0"/>
              <a:t>Duchcova</a:t>
            </a:r>
            <a:r>
              <a:rPr lang="cs-CZ" sz="2000" dirty="0" smtClean="0"/>
              <a:t>. Od té doby se intenzivně rozvíjí spolupráce mezi lidmi </a:t>
            </a:r>
            <a:br>
              <a:rPr lang="cs-CZ" sz="2000" dirty="0" smtClean="0"/>
            </a:br>
            <a:r>
              <a:rPr lang="cs-CZ" sz="2000" dirty="0" smtClean="0"/>
              <a:t>z oblasti </a:t>
            </a:r>
            <a:r>
              <a:rPr lang="cs-CZ" sz="2000" dirty="0" err="1" smtClean="0"/>
              <a:t>FATYMu</a:t>
            </a:r>
            <a:r>
              <a:rPr lang="cs-CZ" sz="2000" dirty="0" smtClean="0"/>
              <a:t> a z oblasti </a:t>
            </a:r>
            <a:r>
              <a:rPr lang="cs-CZ" sz="2000" dirty="0" err="1" smtClean="0"/>
              <a:t>jeníkovska</a:t>
            </a:r>
            <a:r>
              <a:rPr lang="cs-CZ" sz="2000" dirty="0" smtClean="0"/>
              <a:t>. Podobně jako na jižní Moravě, i v adoptované farnosti, se věnujeme opravám kostelů a fary a pomoci ke sbližování lidí a povzbuzování ve víře.</a:t>
            </a:r>
            <a:endParaRPr lang="cs-CZ" sz="2000" dirty="0"/>
          </a:p>
        </p:txBody>
      </p:sp>
      <p:pic>
        <p:nvPicPr>
          <p:cNvPr id="21506" name="Picture 2" descr="http://www.fatym.com/storage/200802011431_Jen%C3%ADkov-m%C5%AFj%20prvn%C3%AD%20pobyt%200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3642481" cy="2736304"/>
          </a:xfrm>
          <a:prstGeom prst="rect">
            <a:avLst/>
          </a:prstGeom>
          <a:noFill/>
        </p:spPr>
      </p:pic>
      <p:pic>
        <p:nvPicPr>
          <p:cNvPr id="21508" name="Picture 4" descr="http://www.fatym.com/storage/201107101148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619500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Lidové misie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Od roku 1997 se věnujeme i lidovým misiím </a:t>
            </a:r>
            <a:br>
              <a:rPr lang="pl-PL" sz="2800" dirty="0" smtClean="0"/>
            </a:br>
            <a:r>
              <a:rPr lang="pl-PL" sz="2800" dirty="0" smtClean="0"/>
              <a:t>ve farnostech českých či moravských diecézí. </a:t>
            </a:r>
            <a:br>
              <a:rPr lang="pl-PL" sz="2800" dirty="0" smtClean="0"/>
            </a:br>
            <a:r>
              <a:rPr lang="pl-PL" sz="2800" dirty="0" smtClean="0"/>
              <a:t>V letošním roce na podzim proběhly již 65. misie</a:t>
            </a:r>
            <a:r>
              <a:rPr lang="pl-PL" dirty="0" smtClean="0"/>
              <a:t>.</a:t>
            </a:r>
            <a:endParaRPr lang="cs-CZ" dirty="0"/>
          </a:p>
        </p:txBody>
      </p:sp>
      <p:pic>
        <p:nvPicPr>
          <p:cNvPr id="47106" name="Picture 2" descr="Z otce Jana srší neustále optimismu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67070"/>
            <a:ext cx="3833242" cy="2879607"/>
          </a:xfrm>
          <a:prstGeom prst="rect">
            <a:avLst/>
          </a:prstGeom>
          <a:noFill/>
        </p:spPr>
      </p:pic>
      <p:pic>
        <p:nvPicPr>
          <p:cNvPr id="47110" name="Picture 6" descr="http://www.fatym.com/storage/201510201127_P101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273" y="3284984"/>
            <a:ext cx="3800333" cy="2853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Sčs</a:t>
            </a:r>
            <a:r>
              <a:rPr lang="cs-CZ" dirty="0" smtClean="0"/>
              <a:t> – společenství čistých srdcí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 roce 2005 jsme se začali věnovat společenství čistých srdcí. Jedná se o mládež, která se rozhoduje růst k ideálu čistého srdce, žít vztahy opravdově, upřímně a čistě a sex nechat až do manželství. Členů SČS stále přibývá, nyní jich je přes 1500. Manželé pokračují ve společenství čistých srdcí manželů.</a:t>
            </a:r>
            <a:endParaRPr lang="cs-CZ" sz="2400" dirty="0"/>
          </a:p>
        </p:txBody>
      </p:sp>
      <p:pic>
        <p:nvPicPr>
          <p:cNvPr id="50178" name="Picture 2" descr="Setkani S&amp;Ccaron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377952" cy="2533464"/>
          </a:xfrm>
          <a:prstGeom prst="rect">
            <a:avLst/>
          </a:prstGeom>
          <a:noFill/>
        </p:spPr>
      </p:pic>
      <p:pic>
        <p:nvPicPr>
          <p:cNvPr id="50182" name="Picture 6" descr="http://www.spolcs.cz/storage/201006080830_srd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620</TotalTime>
  <Words>588</Words>
  <Application>Microsoft Office PowerPoint</Application>
  <PresentationFormat>Předvádění na obrazovce (4:3)</PresentationFormat>
  <Paragraphs>42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Franklin Gothic Medium</vt:lpstr>
      <vt:lpstr>Wingdings 2</vt:lpstr>
      <vt:lpstr>Cesta</vt:lpstr>
      <vt:lpstr>Základní heslo:  „Omnia ad Bonum adhibere“  (všechno využít k Dobrému).  </vt:lpstr>
      <vt:lpstr>Zakladatelé</vt:lpstr>
      <vt:lpstr>EVANGELIZACE VE FARNOSTECH</vt:lpstr>
      <vt:lpstr>EVANGELIZACE NAD RÁMEC FARNOSTÍ</vt:lpstr>
      <vt:lpstr>Media – internetová televize</vt:lpstr>
      <vt:lpstr>Poutě – pěší poutě, cyklopoutě</vt:lpstr>
      <vt:lpstr>Trvalá misie – adoptovaná farnost</vt:lpstr>
      <vt:lpstr>Lidové misie</vt:lpstr>
      <vt:lpstr>Sčs – společenství čistých srdcí</vt:lpstr>
      <vt:lpstr>jestr</vt:lpstr>
      <vt:lpstr>Pastorace povolání - Soluňáci, marianky</vt:lpstr>
      <vt:lpstr>Děti a mládež ve farnosti</vt:lpstr>
      <vt:lpstr>Evangelizační hesla</vt:lpstr>
      <vt:lpstr>Evangelizace ve školách</vt:lpstr>
      <vt:lpstr>Evangelizační tábory</vt:lpstr>
      <vt:lpstr>www.fatym.com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MARKÉTA</dc:creator>
  <cp:lastModifiedBy>Bohumila Hubáčková</cp:lastModifiedBy>
  <cp:revision>30</cp:revision>
  <dcterms:created xsi:type="dcterms:W3CDTF">2016-11-17T08:20:07Z</dcterms:created>
  <dcterms:modified xsi:type="dcterms:W3CDTF">2016-11-21T14:18:15Z</dcterms:modified>
</cp:coreProperties>
</file>